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9"/>
  </p:notesMasterIdLst>
  <p:sldIdLst>
    <p:sldId id="274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264" r:id="rId2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8000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76" autoAdjust="0"/>
    <p:restoredTop sz="94660"/>
  </p:normalViewPr>
  <p:slideViewPr>
    <p:cSldViewPr>
      <p:cViewPr varScale="1">
        <p:scale>
          <a:sx n="84" d="100"/>
          <a:sy n="84" d="100"/>
        </p:scale>
        <p:origin x="-10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5733" y="260648"/>
            <a:ext cx="8028384" cy="1647759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800" b="1" smtClean="0">
                <a:solidFill>
                  <a:srgbClr val="7030A0"/>
                </a:solidFill>
              </a:rPr>
              <a:t>ТЕМА: </a:t>
            </a:r>
            <a:r>
              <a:rPr lang="ru-RU" sz="3800" b="1" dirty="0" smtClean="0">
                <a:solidFill>
                  <a:srgbClr val="7030A0"/>
                </a:solidFill>
              </a:rPr>
              <a:t/>
            </a:r>
            <a:br>
              <a:rPr lang="ru-RU" sz="3800" b="1" dirty="0" smtClean="0">
                <a:solidFill>
                  <a:srgbClr val="7030A0"/>
                </a:solidFill>
              </a:rPr>
            </a:br>
            <a:r>
              <a:rPr lang="ru-RU" sz="3800" b="1" dirty="0" smtClean="0">
                <a:solidFill>
                  <a:srgbClr val="7030A0"/>
                </a:solidFill>
              </a:rPr>
              <a:t>«ОЦЕНКА ЭФФЕКТИВНОСТИ ПРОЕКТОВ ГОСУДАРСТВЕННО-ЧАСТНОГО ПАРТНЕРСТВА»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2780928"/>
            <a:ext cx="8688536" cy="3598863"/>
          </a:xfrm>
        </p:spPr>
        <p:txBody>
          <a:bodyPr>
            <a:noAutofit/>
          </a:bodyPr>
          <a:lstStyle/>
          <a:p>
            <a:pPr marL="514350" indent="-514350" algn="just">
              <a:spcAft>
                <a:spcPts val="600"/>
              </a:spcAft>
              <a:buClrTx/>
              <a:buSzPct val="100000"/>
              <a:buFont typeface="+mj-lt"/>
              <a:buAutoNum type="arabicPeriod"/>
            </a:pPr>
            <a:r>
              <a:rPr lang="ru-RU" sz="2800" b="1" dirty="0">
                <a:solidFill>
                  <a:schemeClr val="tx1"/>
                </a:solidFill>
              </a:rPr>
              <a:t>Основные этапы проведения </a:t>
            </a:r>
            <a:r>
              <a:rPr lang="ru-RU" sz="2800" b="1" dirty="0" err="1" smtClean="0">
                <a:solidFill>
                  <a:schemeClr val="tx1"/>
                </a:solidFill>
              </a:rPr>
              <a:t>оценкИ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эффективности проектов государственно-частного </a:t>
            </a:r>
            <a:r>
              <a:rPr lang="ru-RU" sz="2800" b="1" dirty="0" smtClean="0">
                <a:solidFill>
                  <a:schemeClr val="tx1"/>
                </a:solidFill>
              </a:rPr>
              <a:t>партнерства.</a:t>
            </a:r>
            <a:endParaRPr lang="ru-RU" sz="2800" b="1" dirty="0">
              <a:solidFill>
                <a:schemeClr val="tx1"/>
              </a:solidFill>
            </a:endParaRPr>
          </a:p>
          <a:p>
            <a:pPr marL="514350" indent="-514350" algn="just">
              <a:spcAft>
                <a:spcPts val="600"/>
              </a:spcAft>
              <a:buClrTx/>
              <a:buSzPct val="100000"/>
              <a:buFont typeface="+mj-lt"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</a:rPr>
              <a:t>Оценка </a:t>
            </a:r>
            <a:r>
              <a:rPr lang="ru-RU" sz="2800" b="1" dirty="0">
                <a:solidFill>
                  <a:schemeClr val="tx1"/>
                </a:solidFill>
              </a:rPr>
              <a:t>общественной (социальной) эффективности проектов государственно-частного </a:t>
            </a:r>
            <a:r>
              <a:rPr lang="ru-RU" sz="2800" b="1" dirty="0" smtClean="0">
                <a:solidFill>
                  <a:schemeClr val="tx1"/>
                </a:solidFill>
              </a:rPr>
              <a:t>партнерства.</a:t>
            </a:r>
            <a:endParaRPr lang="ru-RU" sz="2800" b="1" dirty="0">
              <a:solidFill>
                <a:schemeClr val="tx1"/>
              </a:solidFill>
            </a:endParaRPr>
          </a:p>
          <a:p>
            <a:pPr marL="514350" indent="-514350" algn="just">
              <a:spcAft>
                <a:spcPts val="600"/>
              </a:spcAft>
              <a:buClrTx/>
              <a:buSzPct val="100000"/>
              <a:buFont typeface="+mj-lt"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</a:rPr>
              <a:t>Оценка </a:t>
            </a:r>
            <a:r>
              <a:rPr lang="ru-RU" sz="2800" b="1" dirty="0">
                <a:solidFill>
                  <a:schemeClr val="tx1"/>
                </a:solidFill>
              </a:rPr>
              <a:t>финансово-экономической эффективности проектов государственно-частного </a:t>
            </a:r>
            <a:r>
              <a:rPr lang="ru-RU" sz="2800" b="1" dirty="0" smtClean="0">
                <a:solidFill>
                  <a:schemeClr val="tx1"/>
                </a:solidFill>
              </a:rPr>
              <a:t>партнерства.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0" y="4365625"/>
            <a:ext cx="8709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956" y="476671"/>
            <a:ext cx="8686800" cy="599715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Для </a:t>
            </a:r>
            <a:r>
              <a:rPr lang="ru-RU" b="1" dirty="0">
                <a:solidFill>
                  <a:srgbClr val="C00000"/>
                </a:solidFill>
              </a:rPr>
              <a:t>этого надо выделить существенные для предварительного социально-экономического обоснования параметры, состоящие в следующем: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>
                <a:solidFill>
                  <a:schemeClr val="tx1"/>
                </a:solidFill>
              </a:rPr>
              <a:t>является ли отрасль, к которой относится проект, требующей государственной поддержки;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>
                <a:solidFill>
                  <a:schemeClr val="tx1"/>
                </a:solidFill>
              </a:rPr>
              <a:t>имеются ли проекты государственной поддержки отрасли (или планируются), к которой относится проект, на федеральном уровне или уровне субъекта Федерации;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78810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938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является </a:t>
            </a:r>
            <a:r>
              <a:rPr lang="ru-RU" sz="3300" b="1" dirty="0">
                <a:solidFill>
                  <a:schemeClr val="tx1"/>
                </a:solidFill>
              </a:rPr>
              <a:t>ли отрасль, к которой относится проект, развивающейся за счет собственных ресурсов;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имеются </a:t>
            </a:r>
            <a:r>
              <a:rPr lang="ru-RU" sz="3300" b="1" dirty="0">
                <a:solidFill>
                  <a:schemeClr val="tx1"/>
                </a:solidFill>
              </a:rPr>
              <a:t>ли федеральные или региональные проекты развития отрасли, к которой относится проект;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существует </a:t>
            </a:r>
            <a:r>
              <a:rPr lang="ru-RU" sz="3300" b="1" dirty="0">
                <a:solidFill>
                  <a:schemeClr val="tx1"/>
                </a:solidFill>
              </a:rPr>
              <a:t>ли возможность включения проекта в федеральные или региональные программы;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84023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0491" y="456481"/>
            <a:ext cx="8686800" cy="6141169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-существует </a:t>
            </a:r>
            <a:r>
              <a:rPr lang="ru-RU" b="1" dirty="0">
                <a:solidFill>
                  <a:schemeClr val="tx1"/>
                </a:solidFill>
              </a:rPr>
              <a:t>ли возможность </a:t>
            </a:r>
            <a:r>
              <a:rPr lang="ru-RU" b="1" dirty="0" err="1">
                <a:solidFill>
                  <a:schemeClr val="tx1"/>
                </a:solidFill>
              </a:rPr>
              <a:t>софинансирования</a:t>
            </a:r>
            <a:r>
              <a:rPr lang="ru-RU" b="1" dirty="0">
                <a:solidFill>
                  <a:schemeClr val="tx1"/>
                </a:solidFill>
              </a:rPr>
              <a:t> проекта из федерального или регионального бюджета;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потенциальные </a:t>
            </a:r>
            <a:r>
              <a:rPr lang="ru-RU" b="1" dirty="0">
                <a:solidFill>
                  <a:schemeClr val="tx1"/>
                </a:solidFill>
              </a:rPr>
              <a:t>выгоды для потребителей, в первую очередь для населения, включая рост объема существующих услуг, повышение качества существующих услуг, введение в оборот новых, ранее не </a:t>
            </a:r>
            <a:r>
              <a:rPr lang="ru-RU" b="1" dirty="0" err="1">
                <a:solidFill>
                  <a:schemeClr val="tx1"/>
                </a:solidFill>
              </a:rPr>
              <a:t>предоставлявшихся</a:t>
            </a:r>
            <a:r>
              <a:rPr lang="ru-RU" b="1" dirty="0">
                <a:solidFill>
                  <a:schemeClr val="tx1"/>
                </a:solidFill>
              </a:rPr>
              <a:t> услуг, снижение стоимости услуг при сохранении их качества на текущем уровне или рост стоимости услуг на фоне повышения их качества;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31089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921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выгоды </a:t>
            </a:r>
            <a:r>
              <a:rPr lang="ru-RU" sz="3300" b="1" dirty="0">
                <a:solidFill>
                  <a:schemeClr val="tx1"/>
                </a:solidFill>
              </a:rPr>
              <a:t>для отрасли в целом, привлечение новых технологий, рост конкурентоспособности отрасли на рынке, рост внутриотраслевой конкуренции;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влияние </a:t>
            </a:r>
            <a:r>
              <a:rPr lang="ru-RU" sz="3300" b="1" dirty="0">
                <a:solidFill>
                  <a:schemeClr val="tx1"/>
                </a:solidFill>
              </a:rPr>
              <a:t>последствий реализации проекта на окружающую среду и экологическую безопасность;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влияние </a:t>
            </a:r>
            <a:r>
              <a:rPr lang="ru-RU" sz="3300" b="1" dirty="0">
                <a:solidFill>
                  <a:schemeClr val="tx1"/>
                </a:solidFill>
              </a:rPr>
              <a:t>на параметры занятости населения;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80562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предварительную </a:t>
            </a:r>
            <a:r>
              <a:rPr lang="ru-RU" sz="3300" b="1" dirty="0">
                <a:solidFill>
                  <a:schemeClr val="tx1"/>
                </a:solidFill>
              </a:rPr>
              <a:t>бюджетную эффективность, предстоящие расходы и доходы бюджета в связи с реализацией проекта;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другие </a:t>
            </a:r>
            <a:r>
              <a:rPr lang="ru-RU" sz="3300" b="1" dirty="0">
                <a:solidFill>
                  <a:schemeClr val="tx1"/>
                </a:solidFill>
              </a:rPr>
              <a:t>показатели, важные для конкретной территории или конкретного проекта.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08014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583264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На </a:t>
            </a:r>
            <a:r>
              <a:rPr lang="ru-RU" b="1" dirty="0">
                <a:solidFill>
                  <a:srgbClr val="0000FF"/>
                </a:solidFill>
              </a:rPr>
              <a:t>предварительном этапе</a:t>
            </a:r>
            <a:r>
              <a:rPr lang="ru-RU" b="1" dirty="0">
                <a:solidFill>
                  <a:schemeClr val="tx1"/>
                </a:solidFill>
              </a:rPr>
              <a:t> оценки осуществляются на качественном уровне, количественные параметры определяются как прогнозные.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Далее </a:t>
            </a:r>
            <a:r>
              <a:rPr lang="ru-RU" b="1" dirty="0">
                <a:solidFill>
                  <a:schemeClr val="tx1"/>
                </a:solidFill>
              </a:rPr>
              <a:t>проект с предварительным социально-экономическим обоснованием выносится на обсуждение в СМИ, на различных общественных слушаниях с участием потенциально заинтересованных сторон, бизнес ассоциаций, общественных организаций и т. п.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67499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79"/>
            <a:ext cx="8686800" cy="5925145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Целью </a:t>
            </a:r>
            <a:r>
              <a:rPr lang="ru-RU" sz="3300" b="1" dirty="0">
                <a:solidFill>
                  <a:schemeClr val="tx1"/>
                </a:solidFill>
              </a:rPr>
              <a:t>обсуждения является выявление слабых сторон проекта, возможных потенциальных угроз для его реализации, сбор экспертных оценок общественной (социальной) значимости проекта. 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Другая </a:t>
            </a:r>
            <a:r>
              <a:rPr lang="ru-RU" sz="3300" b="1" dirty="0">
                <a:solidFill>
                  <a:schemeClr val="tx1"/>
                </a:solidFill>
              </a:rPr>
              <a:t>важная цель для органов власти состоит в определении общественных рисков, рисков возможных </a:t>
            </a:r>
            <a:r>
              <a:rPr lang="ru-RU" sz="3300" b="1" dirty="0" err="1">
                <a:solidFill>
                  <a:schemeClr val="tx1"/>
                </a:solidFill>
              </a:rPr>
              <a:t>репутационных</a:t>
            </a:r>
            <a:r>
              <a:rPr lang="ru-RU" sz="3300" b="1" dirty="0">
                <a:solidFill>
                  <a:schemeClr val="tx1"/>
                </a:solidFill>
              </a:rPr>
              <a:t> потерь, достижение положительного общественного мнения о целесообразности реализации проекта.</a:t>
            </a:r>
          </a:p>
          <a:p>
            <a:pPr marL="0" indent="0" algn="just">
              <a:buNone/>
            </a:pPr>
            <a:endParaRPr lang="ru-RU" sz="33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382933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515" y="476671"/>
            <a:ext cx="8686800" cy="599715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Результатом </a:t>
            </a:r>
            <a:r>
              <a:rPr lang="ru-RU" b="1" dirty="0">
                <a:solidFill>
                  <a:schemeClr val="tx1"/>
                </a:solidFill>
              </a:rPr>
              <a:t>оценки общественной значимости проекта является </a:t>
            </a:r>
            <a:r>
              <a:rPr lang="ru-RU" b="1" dirty="0">
                <a:solidFill>
                  <a:srgbClr val="C00000"/>
                </a:solidFill>
              </a:rPr>
              <a:t>принятие решения о запуске проекта</a:t>
            </a:r>
            <a:r>
              <a:rPr lang="ru-RU" b="1" dirty="0">
                <a:solidFill>
                  <a:schemeClr val="tx1"/>
                </a:solidFill>
              </a:rPr>
              <a:t>, если оценки в основном положительны, либо принятие решения об отказе от проекта, если оценки в основном отрицательны.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Решение </a:t>
            </a:r>
            <a:r>
              <a:rPr lang="ru-RU" b="1" dirty="0">
                <a:solidFill>
                  <a:schemeClr val="tx1"/>
                </a:solidFill>
              </a:rPr>
              <a:t>о запуске проекта при отрицательных оценках общественной значимости проекта чревато высоким риском провала проекта и значительных </a:t>
            </a:r>
            <a:r>
              <a:rPr lang="ru-RU" b="1" dirty="0" err="1">
                <a:solidFill>
                  <a:schemeClr val="tx1"/>
                </a:solidFill>
              </a:rPr>
              <a:t>репутационных</a:t>
            </a:r>
            <a:r>
              <a:rPr lang="ru-RU" b="1" dirty="0">
                <a:solidFill>
                  <a:schemeClr val="tx1"/>
                </a:solidFill>
              </a:rPr>
              <a:t> потерь.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16571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3"/>
            <a:ext cx="8686800" cy="6316811"/>
          </a:xfrm>
        </p:spPr>
        <p:txBody>
          <a:bodyPr/>
          <a:lstStyle/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На </a:t>
            </a:r>
            <a:r>
              <a:rPr lang="ru-RU" sz="3100" b="1" dirty="0">
                <a:solidFill>
                  <a:srgbClr val="0000FF"/>
                </a:solidFill>
              </a:rPr>
              <a:t>этапе подготовки</a:t>
            </a:r>
            <a:r>
              <a:rPr lang="ru-RU" sz="3100" b="1" dirty="0">
                <a:solidFill>
                  <a:schemeClr val="tx1"/>
                </a:solidFill>
              </a:rPr>
              <a:t> проектной документации следует усилить в проекте факторы, определяющие общественную значимость проектов, нейтрализовать факторы, представляющие угрозы и снижающие общественную значимость проекта.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Социально-экономическое </a:t>
            </a:r>
            <a:r>
              <a:rPr lang="ru-RU" sz="3100" b="1" dirty="0">
                <a:solidFill>
                  <a:schemeClr val="tx1"/>
                </a:solidFill>
              </a:rPr>
              <a:t>обоснование проекта перед его утверждением следует вновь вынести на обсуждение, с разъяснением тех мер, которые были приняты в проекте для устранения факторов, вызвавших его негативную оценку и добиться согласия бывших противников проекта.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13010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3. ОЦЕНКА ФИНАНСОВО-ЭКОНОМИЧЕСКОЙ ЭФФЕКТИВНОСТИ ПРОЕКТОВ ГОСУДАРСТВЕННО-ЧАСТНОГО ПАРТНЕРСТВА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060848"/>
            <a:ext cx="8686800" cy="4320479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Оценка </a:t>
            </a:r>
            <a:r>
              <a:rPr lang="ru-RU" b="1" dirty="0">
                <a:solidFill>
                  <a:srgbClr val="C00000"/>
                </a:solidFill>
              </a:rPr>
              <a:t>финансово-экономической эффективности проекта ГЧП осуществляется в следующих целях: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. На</a:t>
            </a:r>
            <a:r>
              <a:rPr lang="ru-RU" b="1" dirty="0">
                <a:solidFill>
                  <a:srgbClr val="009900"/>
                </a:solidFill>
              </a:rPr>
              <a:t> этапе подготовки </a:t>
            </a:r>
            <a:r>
              <a:rPr lang="ru-RU" b="1" dirty="0">
                <a:solidFill>
                  <a:schemeClr val="tx1"/>
                </a:solidFill>
              </a:rPr>
              <a:t>инвестиционных предложений цель -  определение органами государственной власти реализуемости проекта и привлечения потенциальных инвесторов, определение бюджетной эффективности.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40157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457200"/>
            <a:ext cx="9577064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1. ОСНОВНЫЕ ЭТАПЫ ПРОВЕДЕНИЯ ОЦЕНКИ ЭФФЕКТИВНОСТИ ПРОЕКТОВ ГОСУДАРСТВЕННО-ЧАСТНОГО ПАРТНЕРСТВА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772816"/>
            <a:ext cx="8686800" cy="508518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	</a:t>
            </a:r>
            <a:r>
              <a:rPr lang="ru-RU" sz="2600" b="1" dirty="0" smtClean="0">
                <a:solidFill>
                  <a:srgbClr val="C00000"/>
                </a:solidFill>
              </a:rPr>
              <a:t>Оценка </a:t>
            </a:r>
            <a:r>
              <a:rPr lang="ru-RU" sz="2600" b="1" dirty="0">
                <a:solidFill>
                  <a:srgbClr val="C00000"/>
                </a:solidFill>
              </a:rPr>
              <a:t>эффективности проектов ГЧП должна осуществляться в следующем порядке и включать следующие </a:t>
            </a:r>
            <a:r>
              <a:rPr lang="ru-RU" sz="2600" b="1" dirty="0" smtClean="0">
                <a:solidFill>
                  <a:srgbClr val="C00000"/>
                </a:solidFill>
              </a:rPr>
              <a:t>мероприятия:</a:t>
            </a:r>
            <a:endParaRPr lang="ru-RU" sz="2600" b="1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	1</a:t>
            </a:r>
            <a:r>
              <a:rPr lang="ru-RU" sz="2600" b="1" dirty="0">
                <a:solidFill>
                  <a:schemeClr val="tx1"/>
                </a:solidFill>
              </a:rPr>
              <a:t>. </a:t>
            </a:r>
            <a:r>
              <a:rPr lang="ru-RU" sz="2600" b="1" dirty="0">
                <a:solidFill>
                  <a:srgbClr val="009900"/>
                </a:solidFill>
              </a:rPr>
              <a:t>На </a:t>
            </a:r>
            <a:r>
              <a:rPr lang="ru-RU" sz="2600" b="1" dirty="0" err="1">
                <a:solidFill>
                  <a:srgbClr val="009900"/>
                </a:solidFill>
              </a:rPr>
              <a:t>предпроектном</a:t>
            </a:r>
            <a:r>
              <a:rPr lang="ru-RU" sz="2600" b="1" dirty="0">
                <a:solidFill>
                  <a:srgbClr val="009900"/>
                </a:solidFill>
              </a:rPr>
              <a:t> этапе:</a:t>
            </a:r>
          </a:p>
          <a:p>
            <a:pPr marL="0" indent="0" algn="just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	- </a:t>
            </a:r>
            <a:r>
              <a:rPr lang="ru-RU" sz="2600" b="1" dirty="0">
                <a:solidFill>
                  <a:schemeClr val="tx1"/>
                </a:solidFill>
              </a:rPr>
              <a:t>предварительная оценка экономической и общественной значимости проекта, определение наличия условий, необходимых для реализации проекта, оценка потенциальных выгод и рисков проекта, определение места проекта в шкале приоритетов социально-экономического развития государства, формирование основных позиций для социально-экономического обоснования проекта;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5729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41277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2</a:t>
            </a:r>
            <a:r>
              <a:rPr lang="ru-RU" sz="3000" b="1" dirty="0">
                <a:solidFill>
                  <a:schemeClr val="tx1"/>
                </a:solidFill>
              </a:rPr>
              <a:t>. На </a:t>
            </a:r>
            <a:r>
              <a:rPr lang="ru-RU" sz="3000" b="1" dirty="0">
                <a:solidFill>
                  <a:srgbClr val="009900"/>
                </a:solidFill>
              </a:rPr>
              <a:t>этапе подготовки </a:t>
            </a:r>
            <a:r>
              <a:rPr lang="ru-RU" sz="3000" b="1" dirty="0">
                <a:solidFill>
                  <a:schemeClr val="tx1"/>
                </a:solidFill>
              </a:rPr>
              <a:t>к заключению соглашения (подготовки конкурсной документации) цель - определение параметров, наиболее существенных для выбора партнера.</a:t>
            </a:r>
          </a:p>
          <a:p>
            <a:pPr marL="0" indent="0" algn="just"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3</a:t>
            </a:r>
            <a:r>
              <a:rPr lang="ru-RU" sz="3000" b="1" dirty="0">
                <a:solidFill>
                  <a:schemeClr val="tx1"/>
                </a:solidFill>
              </a:rPr>
              <a:t>. На </a:t>
            </a:r>
            <a:r>
              <a:rPr lang="ru-RU" sz="3000" b="1" dirty="0">
                <a:solidFill>
                  <a:srgbClr val="009900"/>
                </a:solidFill>
              </a:rPr>
              <a:t>этапе реализации </a:t>
            </a:r>
            <a:r>
              <a:rPr lang="ru-RU" sz="3000" b="1" dirty="0">
                <a:solidFill>
                  <a:schemeClr val="tx1"/>
                </a:solidFill>
              </a:rPr>
              <a:t>проекта при необходимости корректировки условий соглашения, сопровождения проекта и его завершения цель - определения эффективности расходования бюджетных средств и для оценки общей успешности проекта.</a:t>
            </a:r>
          </a:p>
          <a:p>
            <a:pPr marL="0" indent="0" algn="just">
              <a:buNone/>
            </a:pPr>
            <a:endParaRPr lang="ru-RU" sz="30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631398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Основные </a:t>
            </a:r>
            <a:r>
              <a:rPr lang="ru-RU" b="1" dirty="0">
                <a:solidFill>
                  <a:schemeClr val="tx1"/>
                </a:solidFill>
              </a:rPr>
              <a:t>подходы, дающие представление об общей методологии оценки финансово-экономической эффективности инвестиционных проектов: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На </a:t>
            </a:r>
            <a:r>
              <a:rPr lang="ru-RU" b="1" dirty="0">
                <a:solidFill>
                  <a:srgbClr val="009900"/>
                </a:solidFill>
              </a:rPr>
              <a:t>этапе подготовки </a:t>
            </a:r>
            <a:r>
              <a:rPr lang="ru-RU" b="1" dirty="0">
                <a:solidFill>
                  <a:schemeClr val="tx1"/>
                </a:solidFill>
              </a:rPr>
              <a:t>инвестиционных предложений органам государственной власти необходимо определить объем инвестиций, срок реализации проекта и срок окупаемости инвестиций.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63427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67687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Для </a:t>
            </a:r>
            <a:r>
              <a:rPr lang="ru-RU" sz="3100" b="1" dirty="0">
                <a:solidFill>
                  <a:schemeClr val="tx1"/>
                </a:solidFill>
              </a:rPr>
              <a:t>оценки целесообразности осуществления проекта ГЧП с точки зрения интересов государства определяется прогнозная бюджетная эффективность проекта, которая рассчитывается как разница между денежными доходами бюджета, полученными в результате реализации проекта, и расходами бюджета, направленными на реализацию проекта. 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В </a:t>
            </a:r>
            <a:r>
              <a:rPr lang="ru-RU" sz="3100" b="1" dirty="0">
                <a:solidFill>
                  <a:schemeClr val="tx1"/>
                </a:solidFill>
              </a:rPr>
              <a:t>случае положительного сальдо (разницы между суммарными доходами и суммарными расходами) бюджетная эффективность считается положительной.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981091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055" y="167259"/>
            <a:ext cx="8686800" cy="640871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</a:t>
            </a:r>
            <a:r>
              <a:rPr lang="ru-RU" sz="3100" b="1" dirty="0" smtClean="0">
                <a:solidFill>
                  <a:srgbClr val="C00000"/>
                </a:solidFill>
              </a:rPr>
              <a:t>К </a:t>
            </a:r>
            <a:r>
              <a:rPr lang="ru-RU" sz="3100" b="1" dirty="0">
                <a:solidFill>
                  <a:srgbClr val="C00000"/>
                </a:solidFill>
              </a:rPr>
              <a:t>поступлениям бюджетных средств в основном относятся: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- </a:t>
            </a:r>
            <a:r>
              <a:rPr lang="ru-RU" sz="3100" b="1" dirty="0">
                <a:solidFill>
                  <a:schemeClr val="tx1"/>
                </a:solidFill>
              </a:rPr>
              <a:t>поступления от налогов, акцизов, пошлин, сборов и отчислений во внебюджетные фонды;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- </a:t>
            </a:r>
            <a:r>
              <a:rPr lang="ru-RU" sz="3100" b="1" dirty="0">
                <a:solidFill>
                  <a:schemeClr val="tx1"/>
                </a:solidFill>
              </a:rPr>
              <a:t>доходы от лицензирования, конкурсов и тендеров на проектные и изыскательские работы, строительство и эксплуатацию объектов, предусмотренных проектом;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- </a:t>
            </a:r>
            <a:r>
              <a:rPr lang="ru-RU" sz="3100" b="1" dirty="0">
                <a:solidFill>
                  <a:schemeClr val="tx1"/>
                </a:solidFill>
              </a:rPr>
              <a:t>платежи в погашение кредитов, выданных из соответствующего бюджета участникам проекта;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- </a:t>
            </a:r>
            <a:r>
              <a:rPr lang="ru-RU" sz="3100" b="1" dirty="0">
                <a:solidFill>
                  <a:schemeClr val="tx1"/>
                </a:solidFill>
              </a:rPr>
              <a:t>платежи в погашение налоговых кредитов.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268407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5945" y="404663"/>
            <a:ext cx="8686800" cy="606916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	К </a:t>
            </a:r>
            <a:r>
              <a:rPr lang="ru-RU" b="1" dirty="0">
                <a:solidFill>
                  <a:srgbClr val="C00000"/>
                </a:solidFill>
              </a:rPr>
              <a:t>расходам бюджетных средств относятся: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предоставление бюджетных ресурсов для осуществления проекта;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предоставление бюджетных ресурсов в виде инвестиционного кредита;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предоставление бюджетных средств на безвозмездной основе (субсидирование);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бюджетные дотации, связанные с проведением определенной ценовой политики и обеспечением соблюдения определенных социальных приоритетов.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127838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</a:t>
            </a:r>
            <a:r>
              <a:rPr lang="ru-RU" sz="3300" b="1" dirty="0" smtClean="0">
                <a:solidFill>
                  <a:srgbClr val="C00000"/>
                </a:solidFill>
              </a:rPr>
              <a:t>Отдельно </a:t>
            </a:r>
            <a:r>
              <a:rPr lang="ru-RU" sz="3300" b="1" dirty="0">
                <a:solidFill>
                  <a:srgbClr val="C00000"/>
                </a:solidFill>
              </a:rPr>
              <a:t>рекомендуется учитывать: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</a:t>
            </a:r>
            <a:r>
              <a:rPr lang="ru-RU" sz="3300" b="1" dirty="0">
                <a:solidFill>
                  <a:schemeClr val="tx1"/>
                </a:solidFill>
              </a:rPr>
              <a:t>налоговые льготы, отражающиеся в уменьшении поступлений от налогов и сборов;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</a:t>
            </a:r>
            <a:r>
              <a:rPr lang="ru-RU" sz="3300" b="1" dirty="0">
                <a:solidFill>
                  <a:schemeClr val="tx1"/>
                </a:solidFill>
              </a:rPr>
              <a:t>государственные гарантии займов и инвестиционных рисков.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407470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70080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В </a:t>
            </a:r>
            <a:r>
              <a:rPr lang="ru-RU" sz="3300" b="1" dirty="0">
                <a:solidFill>
                  <a:schemeClr val="tx1"/>
                </a:solidFill>
              </a:rPr>
              <a:t>результате проведенной подготовительной работы формируется и публикуется инвестиционное предложение. В случае проявления заинтересованности потенциальных инвесторов готовится конкурсная документация и объявляется конкурс.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742032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939" y="980728"/>
            <a:ext cx="8686800" cy="5112568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</a:t>
            </a:r>
            <a:r>
              <a:rPr lang="ru-RU" sz="3300" b="1" dirty="0">
                <a:solidFill>
                  <a:schemeClr val="tx1"/>
                </a:solidFill>
              </a:rPr>
              <a:t>обсуждение социально-экономического обоснования проекта в СМИ, на различных общественных слушаниях с участием потенциально заинтересованных сторон, бизнес ассоциаций, общественных организаций и т. п.;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учет </a:t>
            </a:r>
            <a:r>
              <a:rPr lang="ru-RU" sz="3300" b="1" dirty="0">
                <a:solidFill>
                  <a:schemeClr val="tx1"/>
                </a:solidFill>
              </a:rPr>
              <a:t>выявленных в результате обсуждения сильных и слабых сторон проекта, принятие решения о целесообразности развития проекта;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8074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</a:t>
            </a:r>
            <a:r>
              <a:rPr lang="ru-RU" sz="3300" b="1" dirty="0">
                <a:solidFill>
                  <a:schemeClr val="tx1"/>
                </a:solidFill>
              </a:rPr>
              <a:t>в случае принятия решения о целесообразности развития проекта, корректировка проекта с целью компенсации слабых сторон, усиления потенциальных выгод, страхования от потенциальных рисков, формирование общественного мнения в пользу проекта.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68951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052736"/>
            <a:ext cx="8686800" cy="516731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2</a:t>
            </a:r>
            <a:r>
              <a:rPr lang="ru-RU" sz="3300" b="1" dirty="0">
                <a:solidFill>
                  <a:schemeClr val="tx1"/>
                </a:solidFill>
              </a:rPr>
              <a:t>. </a:t>
            </a:r>
            <a:r>
              <a:rPr lang="ru-RU" sz="3300" b="1" dirty="0">
                <a:solidFill>
                  <a:srgbClr val="009900"/>
                </a:solidFill>
              </a:rPr>
              <a:t>На этапе подготовки проекта осуществляется: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</a:t>
            </a:r>
            <a:r>
              <a:rPr lang="ru-RU" sz="3300" b="1" dirty="0">
                <a:solidFill>
                  <a:schemeClr val="tx1"/>
                </a:solidFill>
              </a:rPr>
              <a:t>оценка финансово-экономической эффективности;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</a:t>
            </a:r>
            <a:r>
              <a:rPr lang="ru-RU" sz="3300" b="1" dirty="0">
                <a:solidFill>
                  <a:schemeClr val="tx1"/>
                </a:solidFill>
              </a:rPr>
              <a:t>оценка социальной эффективности;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</a:t>
            </a:r>
            <a:r>
              <a:rPr lang="ru-RU" sz="3300" b="1" dirty="0">
                <a:solidFill>
                  <a:schemeClr val="tx1"/>
                </a:solidFill>
              </a:rPr>
              <a:t>подготовка развернутого социально-экономического обоснования и необходимой на данном этапе (в зависимости от параметров конкретного проекта) проектной документации;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12802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88639"/>
            <a:ext cx="8686800" cy="6532835"/>
          </a:xfrm>
        </p:spPr>
        <p:txBody>
          <a:bodyPr/>
          <a:lstStyle/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- </a:t>
            </a:r>
            <a:r>
              <a:rPr lang="ru-RU" sz="3100" b="1" dirty="0">
                <a:solidFill>
                  <a:schemeClr val="tx1"/>
                </a:solidFill>
              </a:rPr>
              <a:t>направление проекта на общественную экспертизу и в случае необходимости на экологическую экспертизу;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- </a:t>
            </a:r>
            <a:r>
              <a:rPr lang="ru-RU" sz="3100" b="1" dirty="0">
                <a:solidFill>
                  <a:schemeClr val="tx1"/>
                </a:solidFill>
              </a:rPr>
              <a:t>обсуждение подготовленного проекта в СМИ, на различных общественных слушаниях с участием потенциально заинтересованных сторон, бизнес ассоциаций, общественных организаций</a:t>
            </a:r>
            <a:r>
              <a:rPr lang="ru-RU" sz="3100" b="1" dirty="0" smtClean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- </a:t>
            </a:r>
            <a:r>
              <a:rPr lang="ru-RU" sz="3100" b="1" dirty="0">
                <a:solidFill>
                  <a:schemeClr val="tx1"/>
                </a:solidFill>
              </a:rPr>
              <a:t>учет результатов экспертиз, публичного обсуждения и в случае необходимости корректировка проекта;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- </a:t>
            </a:r>
            <a:r>
              <a:rPr lang="ru-RU" sz="3100" b="1" dirty="0">
                <a:solidFill>
                  <a:schemeClr val="tx1"/>
                </a:solidFill>
              </a:rPr>
              <a:t>достижение позитивного общественного мнения.</a:t>
            </a:r>
          </a:p>
          <a:p>
            <a:pPr marL="0" indent="0" algn="just">
              <a:buNone/>
            </a:pPr>
            <a:endParaRPr lang="ru-RU" sz="31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31283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1"/>
            <a:ext cx="8686800" cy="599715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>
                <a:solidFill>
                  <a:srgbClr val="009900"/>
                </a:solidFill>
              </a:rPr>
              <a:t>На этапе реализации проекта: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оценка эффективности исполнения условий соглашения, корректировка условий в случае выявившейся необходимости;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оценка эффективности использования бюджетных средств и иных ресурсов, предоставленных государством;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подготовка и публикация периодических отчетов о ходе исполнения проекта;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мониторинг общественного мнения о проекте.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23641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4</a:t>
            </a:r>
            <a:r>
              <a:rPr lang="ru-RU" sz="3300" b="1" dirty="0">
                <a:solidFill>
                  <a:schemeClr val="tx1"/>
                </a:solidFill>
              </a:rPr>
              <a:t>. </a:t>
            </a:r>
            <a:r>
              <a:rPr lang="ru-RU" sz="3300" b="1" dirty="0">
                <a:solidFill>
                  <a:srgbClr val="009900"/>
                </a:solidFill>
              </a:rPr>
              <a:t>На этапе завершения проекта: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</a:t>
            </a:r>
            <a:r>
              <a:rPr lang="ru-RU" sz="3300" b="1" dirty="0">
                <a:solidFill>
                  <a:schemeClr val="tx1"/>
                </a:solidFill>
              </a:rPr>
              <a:t>оценка эффективности достижения целей и задач проекта;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</a:t>
            </a:r>
            <a:r>
              <a:rPr lang="ru-RU" sz="3300" b="1" dirty="0">
                <a:solidFill>
                  <a:schemeClr val="tx1"/>
                </a:solidFill>
              </a:rPr>
              <a:t>подготовка и публикация отчета об исполнении проекта.</a:t>
            </a:r>
          </a:p>
          <a:p>
            <a:pPr marL="0" indent="0" algn="just">
              <a:buNone/>
            </a:pPr>
            <a:endParaRPr lang="ru-RU" sz="33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19541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54868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3300" b="1" dirty="0" smtClean="0">
                <a:solidFill>
                  <a:srgbClr val="7030A0"/>
                </a:solidFill>
              </a:rPr>
              <a:t>ВОПРОС 2. ОЦЕНКА ОБЩЕСТВЕННОЙ (СОЦИАЛЬНОЙ) ЭФФЕКТИВНОСТИ ПРОЕКТОВ ГОСУДАРСТВЕННО-ЧАСТНОГО ПАРТНЕРСТВА</a:t>
            </a:r>
            <a:endParaRPr lang="ru-RU" sz="33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204864"/>
            <a:ext cx="8686800" cy="3947269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На </a:t>
            </a:r>
            <a:r>
              <a:rPr lang="ru-RU" sz="3300" b="1" dirty="0">
                <a:solidFill>
                  <a:schemeClr val="tx1"/>
                </a:solidFill>
              </a:rPr>
              <a:t>первом, </a:t>
            </a:r>
            <a:r>
              <a:rPr lang="ru-RU" sz="3300" b="1" dirty="0" err="1">
                <a:solidFill>
                  <a:srgbClr val="0000FF"/>
                </a:solidFill>
              </a:rPr>
              <a:t>предпроектном</a:t>
            </a:r>
            <a:r>
              <a:rPr lang="ru-RU" sz="3300" b="1" dirty="0">
                <a:solidFill>
                  <a:srgbClr val="0000FF"/>
                </a:solidFill>
              </a:rPr>
              <a:t> этапе </a:t>
            </a:r>
            <a:r>
              <a:rPr lang="ru-RU" sz="3300" b="1" dirty="0">
                <a:solidFill>
                  <a:schemeClr val="tx1"/>
                </a:solidFill>
              </a:rPr>
              <a:t>необходимо определить общественную значимость проекта и выявить отношение к нему со стороны населения и лидеров общественного мнения.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630056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689</TotalTime>
  <Words>88</Words>
  <Application>Microsoft Office PowerPoint</Application>
  <PresentationFormat>Экран (4:3)</PresentationFormat>
  <Paragraphs>101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ТЕМА:  «ОЦЕНКА ЭФФЕКТИВНОСТИ ПРОЕКТОВ ГОСУДАРСТВЕННО-ЧАСТНОГО ПАРТНЕРСТВА»</vt:lpstr>
      <vt:lpstr>ВОПРОС 1. ОСНОВНЫЕ ЭТАПЫ ПРОВЕДЕНИЯ ОЦЕНКИ ЭФФЕКТИВНОСТИ ПРОЕКТОВ ГОСУДАРСТВЕННО-ЧАСТНОГО ПАРТНЕРСТВА</vt:lpstr>
      <vt:lpstr>Слайд 3</vt:lpstr>
      <vt:lpstr>Слайд 4</vt:lpstr>
      <vt:lpstr>Слайд 5</vt:lpstr>
      <vt:lpstr>Слайд 6</vt:lpstr>
      <vt:lpstr>Слайд 7</vt:lpstr>
      <vt:lpstr>Слайд 8</vt:lpstr>
      <vt:lpstr>ВОПРОС 2. ОЦЕНКА ОБЩЕСТВЕННОЙ (СОЦИАЛЬНОЙ) ЭФФЕКТИВНОСТИ ПРОЕКТОВ ГОСУДАРСТВЕННО-ЧАСТНОГО ПАРТНЕРСТВА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ВОПРОС 3. ОЦЕНКА ФИНАНСОВО-ЭКОНОМИЧЕСКОЙ ЭФФЕКТИВНОСТИ ПРОЕКТОВ ГОСУДАРСТВЕННО-ЧАСТНОГО ПАРТНЕРСТВА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154</cp:lastModifiedBy>
  <cp:revision>77</cp:revision>
  <dcterms:created xsi:type="dcterms:W3CDTF">2011-05-11T10:44:05Z</dcterms:created>
  <dcterms:modified xsi:type="dcterms:W3CDTF">2016-01-15T08:38:22Z</dcterms:modified>
</cp:coreProperties>
</file>